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NanumGothic" panose="020D0604000000000000" pitchFamily="34" charset="-127"/>
      <p:regular r:id="rId12"/>
      <p:bold r:id="rId13"/>
    </p:embeddedFont>
    <p:embeddedFont>
      <p:font typeface="Noto Sans Kr" panose="020B0200000000000000" pitchFamily="34" charset="-128"/>
      <p:regular r:id="rId14"/>
    </p:embeddedFont>
    <p:embeddedFont>
      <p:font typeface="Open Sauce" pitchFamily="2" charset="0"/>
      <p:regular r:id="rId15"/>
    </p:embeddedFont>
    <p:embeddedFont>
      <p:font typeface="Open Sauce Light" pitchFamily="2" charset="0"/>
      <p:regular r:id="rId16"/>
    </p:embeddedFont>
    <p:embeddedFont>
      <p:font typeface="Open Sauce Medium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 autoAdjust="0"/>
    <p:restoredTop sz="94571" autoAdjust="0"/>
  </p:normalViewPr>
  <p:slideViewPr>
    <p:cSldViewPr>
      <p:cViewPr>
        <p:scale>
          <a:sx n="68" d="100"/>
          <a:sy n="68" d="100"/>
        </p:scale>
        <p:origin x="-248" y="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0:03:46.6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505 273 24575,'37'0'0,"15"7"0,4 3-984,14 5 492,5 2 0,4 1-492,15 6 0,-6 2 0,-27-5 0,-34-11 104,-33-1 880,-7-9 0,-67 0 0,-11-15 983,0 11 0,10-11 0,29 15 0,18 0 0,-8 0 0,15-8-97,6 5-886,-15-5 0,15 8 0,-6 0 0,8 0 0,0 0 0,0 0 0,-16 8 0,-12-6 0,-3 7 0,-18-9 0,27 8 0,-4-6 0,18 6 0,0-8 0,6 0 0,-7 0 0,10 0 0,-1-8 0,8-3 0,-6-16 0,15 6 0,-6-6 0,8 8 0,0 0 0,0 0 0,0 0 0,0 0 0,8 0 0,-6 1 0,15 7 0,-15-6 0,14 15 0,-14-15 0,15 15 0,-7-6 0,9 8 0,-1 0 0,-7-8 0,5 5 0,-6-5 0,9 8 0,-9-8 0,-2-3 0,-8-8 0,9 9 0,1 1 0,0 18 0,7-7 0,-7 6 0,9-8 0,-1 0 0,1 0 0,-9 8 0,7-6 0,-7 7 0,9-9 0,8 0 0,-7 8 0,31-6 0,-19 14 0,53-14 0,-48 15 0,30-15 0,-47 6 0,7-8 0,-8 0 0,-1 0 0,1 0 0,0 0 0,-9 8 0,6-5 0,-5 5 0,7 0 0,9-6 0,-6 15 0,29-5 0,-17-1 0,11 8 0,7-17 0,-18 14 0,11-14 0,-17 7 0,-9-9 0,-7 8 0,5-6 0,-6 15 0,32-5 0,-17-1 0,42 16 0,-51-15 0,26 7 0,-32-11 0,9-8 0,-1 0 0,-8-8 0,-1-3 0,-1 1 0,-6-7 0,6 7 0,-8-9 0,0 0 0,-8 8 0,6-5 0,-15 13 0,6-5 0,-7 0 0,-1 6 0,0-7 0,-8 9 0,6 0 0,-15 0 0,7 0 0,-1 0 0,3 0 0,8 0 0,0 0 0,0 0 0,0 0 0,0 0 0,1 0 0,-1 0 0,0 8 0,0-6 0,0 7 0,9-1 0,-7-6 0,48-11 0,-23 5 0,35-21 0,-24 23 0,-1-6 0,1-1 0,-1 7 0,1-6 0,-1 8 0,1 0 0,0 0 0,-1 0 0,1 0 0,-1 0 0,1 0 0,-1 0 0,9 0 0,-6 0 0,6 0 0,-8 0 0,-1 0 0,1 0 0,-1 0 0,1 0 0,-1 0 0,1 0 0,-1 0 0,1 0 0,8-9 0,-6 7 0,-3-15 0,-9 7 0,-18-1 0,-1 3 0,-9 8 0,8-8 0,-5 6 0,13-15 0,-13 6 0,5 1 0,-8 1 0,-8 9 0,6 0 0,-6 0 0,-1 0 0,8 0 0,-8 0 0,9 0 0,0 0 0,1 0 0,-10 0 0,7 0 0,-6 0 0,8 9 0,0-7 0,0 6 0,1-8 0,-1 0 0,0 0 0,0 0 0,0 0 0,0 0 0,0 0 0,0 0 0,0 0 0,1 0 0,-1 0 0,0 0 0,0 0 0,0 0 0,17 0 0,71 0 0,-10 0 0,-2 0 0,2 0 0,22 0 0,-31 8 0,2-6 0,-33 7 0,-1-9 0,1 0 0,-1 0 0,9 0 0,-6 0 0,6 0 0,0 0 0,-6 0 0,5 0 0,-7 0 0,0 0 0,-1 0 0,1 0 0,-1 0 0,1 0 0,8-9 0,2 7 0,0-6 0,6 8 0,-14 0 0,6 0 0,-17 8 0,-10 2 0,-10 9 0,-9-9 0,-17 15 0,13-21 0,-21 21 0,15-23 0,-1 6 0,3-8 0,8 8 0,0-6 0,0 7 0,-8-9 0,6 0 0,-15 0 0,-8 0 0,-13 0 0,1 0 0,11 0 0,9 0 0,15 0 0,-6 0 0,8 0 0,9-9 0,-15 7 0,12-6 0,-6-1 0,2 7 0,7-6 0,-17-1 0,6 7 0,-7-6 0,9 8 0,9-8 0,-7 5 0,7-5 0,-1 0 0,-6 6 0,15-15 0,-6 6 0,8-8 0,-8 1 0,5-1 0,-5 0 0,0 0 0,-3 8 0,-8 3 0,0 8 0,1 0 0,-1 0 0,0 0 0,0 0 0,0 0 0,0 0 0,0 8 0,0-6 0,0 7 0,-8-1 0,6 2 0,-6 0 0,8-1 0,0-9 0,9 8 0,-7-6 0,6 6 0,-7 1 0,-1-7 0,0 14 0,0-14 0,0 6 0,0 1 0,0-7 0,0 14 0,0-5 0,1-1 0,7 6 0,-6-5 0,15 7 0,-15-7 0,15 5 0,-6-6 0,0 9 0,5 8 0,-13-6 0,5 14 0,1-14 0,1 5 0,1-7 0,6 0 0,-7-1 0,1 1 0,14-9 0,-4 7 0,17-15 0,-1 6 0,1 0 0,-1-6 0,18 15 0,-5-15 0,6 6 0,-10-8 0,0 8 0,-6-6 0,5 7 0,-7-9 0,0 0 0,-1 0 0,1 0 0,-1 0 0,1 0 0,-1 0 0,1 0 0,0-9 0,-1 7 0,1-6 0,-1 8 0,-7 0 0,-3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customXml" Target="../ink/ink1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87030" y="3705225"/>
            <a:ext cx="8713940" cy="287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00"/>
              </a:lnSpc>
            </a:pPr>
            <a:r>
              <a:rPr lang="en-US" sz="9500" dirty="0">
                <a:solidFill>
                  <a:srgbClr val="9179FA"/>
                </a:solidFill>
                <a:latin typeface="+mj-lt"/>
                <a:ea typeface="Open Sauce Light"/>
                <a:cs typeface="Open Sauce Light"/>
                <a:sym typeface="Open Sauce Light"/>
              </a:rPr>
              <a:t>BULLANT</a:t>
            </a:r>
          </a:p>
          <a:p>
            <a:pPr algn="ctr">
              <a:lnSpc>
                <a:spcPts val="11399"/>
              </a:lnSpc>
            </a:pPr>
            <a:r>
              <a:rPr lang="en-US" sz="9499" dirty="0" err="1">
                <a:solidFill>
                  <a:srgbClr val="9179FA"/>
                </a:solidFill>
                <a:latin typeface="+mj-lt"/>
                <a:ea typeface="Open Sauce Light"/>
                <a:cs typeface="Open Sauce Light"/>
                <a:sym typeface="Open Sauce Light"/>
              </a:rPr>
              <a:t>위클리</a:t>
            </a:r>
            <a:r>
              <a:rPr lang="en-US" sz="9499" dirty="0">
                <a:solidFill>
                  <a:srgbClr val="9179FA"/>
                </a:solidFill>
                <a:latin typeface="+mj-l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9499" dirty="0" err="1">
                <a:solidFill>
                  <a:srgbClr val="9179FA"/>
                </a:solidFill>
                <a:latin typeface="+mj-lt"/>
                <a:ea typeface="Open Sauce Light"/>
                <a:cs typeface="Open Sauce Light"/>
                <a:sym typeface="Open Sauce Light"/>
              </a:rPr>
              <a:t>발표</a:t>
            </a:r>
            <a:endParaRPr lang="en-US" sz="9499" dirty="0">
              <a:solidFill>
                <a:srgbClr val="9179FA"/>
              </a:solidFill>
              <a:latin typeface="+mj-l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718671" y="981075"/>
            <a:ext cx="1085065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168" dirty="0">
                <a:solidFill>
                  <a:srgbClr val="FFFFFF"/>
                </a:solidFill>
                <a:latin typeface="+mj-lt"/>
                <a:ea typeface="Open Sauce Light"/>
                <a:cs typeface="Open Sauce Light"/>
                <a:sym typeface="Open Sauce Light"/>
              </a:rPr>
              <a:t>SKN 12기 AI BOOTCAMP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18671" y="8803005"/>
            <a:ext cx="10850658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spc="27" dirty="0" err="1">
                <a:solidFill>
                  <a:srgbClr val="FFFFFF"/>
                </a:solidFill>
                <a:latin typeface="+mj-lt"/>
                <a:ea typeface="Open Sauce Light"/>
                <a:cs typeface="Open Sauce Light"/>
                <a:sym typeface="Open Sauce Light"/>
              </a:rPr>
              <a:t>금융</a:t>
            </a:r>
            <a:r>
              <a:rPr lang="en-US" sz="2700" spc="27" dirty="0">
                <a:solidFill>
                  <a:srgbClr val="FFFFFF"/>
                </a:solidFill>
                <a:latin typeface="+mj-l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2700" spc="27" dirty="0" err="1">
                <a:solidFill>
                  <a:srgbClr val="FFFFFF"/>
                </a:solidFill>
                <a:latin typeface="+mj-lt"/>
                <a:ea typeface="Open Sauce Light"/>
                <a:cs typeface="Open Sauce Light"/>
                <a:sym typeface="Open Sauce Light"/>
              </a:rPr>
              <a:t>상품</a:t>
            </a:r>
            <a:r>
              <a:rPr lang="en-US" sz="2700" spc="27" dirty="0">
                <a:solidFill>
                  <a:srgbClr val="FFFFFF"/>
                </a:solidFill>
                <a:latin typeface="+mj-l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2700" spc="27" dirty="0" err="1">
                <a:solidFill>
                  <a:srgbClr val="FFFFFF"/>
                </a:solidFill>
                <a:latin typeface="+mj-lt"/>
                <a:ea typeface="Open Sauce Light"/>
                <a:cs typeface="Open Sauce Light"/>
                <a:sym typeface="Open Sauce Light"/>
              </a:rPr>
              <a:t>추천</a:t>
            </a:r>
            <a:r>
              <a:rPr lang="en-US" sz="2700" spc="27" dirty="0">
                <a:solidFill>
                  <a:srgbClr val="FFFFFF"/>
                </a:solidFill>
                <a:latin typeface="+mj-l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2700" spc="27" dirty="0" err="1">
                <a:solidFill>
                  <a:srgbClr val="FFFFFF"/>
                </a:solidFill>
                <a:latin typeface="+mj-lt"/>
                <a:ea typeface="Open Sauce Light"/>
                <a:cs typeface="Open Sauce Light"/>
                <a:sym typeface="Open Sauce Light"/>
              </a:rPr>
              <a:t>시스템</a:t>
            </a:r>
            <a:endParaRPr lang="en-US" sz="2700" spc="27" dirty="0">
              <a:solidFill>
                <a:srgbClr val="FFFFFF"/>
              </a:solidFill>
              <a:latin typeface="+mj-l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2154601" y="-508561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10675" y="1577166"/>
            <a:ext cx="8919505" cy="6672295"/>
          </a:xfrm>
          <a:custGeom>
            <a:avLst/>
            <a:gdLst/>
            <a:ahLst/>
            <a:cxnLst/>
            <a:rect l="l" t="t" r="r" b="b"/>
            <a:pathLst>
              <a:path w="8919505" h="6672295">
                <a:moveTo>
                  <a:pt x="0" y="0"/>
                </a:moveTo>
                <a:lnTo>
                  <a:pt x="8919505" y="0"/>
                </a:lnTo>
                <a:lnTo>
                  <a:pt x="8919505" y="6672296"/>
                </a:lnTo>
                <a:lnTo>
                  <a:pt x="0" y="6672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" t="-1844" r="-22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18189" y="1684322"/>
            <a:ext cx="6230411" cy="1686889"/>
            <a:chOff x="0" y="142875"/>
            <a:chExt cx="8307216" cy="2249184"/>
          </a:xfrm>
        </p:grpSpPr>
        <p:sp>
          <p:nvSpPr>
            <p:cNvPr id="4" name="TextBox 4"/>
            <p:cNvSpPr txBox="1"/>
            <p:nvPr/>
          </p:nvSpPr>
          <p:spPr>
            <a:xfrm>
              <a:off x="0" y="142875"/>
              <a:ext cx="8307216" cy="12482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7299"/>
                </a:lnSpc>
              </a:pPr>
              <a:r>
                <a:rPr lang="en-US" sz="7299" b="1" spc="-72" dirty="0" err="1">
                  <a:solidFill>
                    <a:srgbClr val="9976FF"/>
                  </a:solidFill>
                  <a:ea typeface="Open Sauce Medium"/>
                  <a:cs typeface="Open Sauce Medium"/>
                  <a:sym typeface="Open Sauce Medium"/>
                </a:rPr>
                <a:t>시스템</a:t>
              </a:r>
              <a:r>
                <a:rPr lang="en-US" sz="7299" spc="-72" dirty="0">
                  <a:solidFill>
                    <a:srgbClr val="000000"/>
                  </a:solidFill>
                  <a:ea typeface="Open Sauce Light"/>
                  <a:cs typeface="Open Sauce Light"/>
                  <a:sym typeface="Open Sauce Light"/>
                </a:rPr>
                <a:t> </a:t>
              </a:r>
              <a:r>
                <a:rPr lang="en-US" sz="7299" spc="-72" dirty="0" err="1">
                  <a:solidFill>
                    <a:srgbClr val="000000"/>
                  </a:solidFill>
                  <a:ea typeface="Open Sauce Light"/>
                  <a:cs typeface="Open Sauce Light"/>
                  <a:sym typeface="Open Sauce Light"/>
                </a:rPr>
                <a:t>구성도</a:t>
              </a:r>
              <a:r>
                <a:rPr lang="en-US" sz="7299" spc="-72" dirty="0">
                  <a:solidFill>
                    <a:srgbClr val="000000"/>
                  </a:solidFill>
                  <a:ea typeface="Open Sauce Light"/>
                  <a:cs typeface="Open Sauce Light"/>
                  <a:sym typeface="Open Sauce Light"/>
                </a:rPr>
                <a:t>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13011"/>
              <a:ext cx="7437757" cy="579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50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ea typeface="Open Sauce Light"/>
                  <a:cs typeface="Open Sauce Light"/>
                  <a:sym typeface="Open Sauce Light"/>
                </a:rPr>
                <a:t>깃허브 참고 (+ 화면설계서)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723777"/>
            <a:ext cx="16230600" cy="1830196"/>
            <a:chOff x="0" y="0"/>
            <a:chExt cx="21640800" cy="2440262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21640800" cy="1165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40"/>
                </a:lnSpc>
              </a:pPr>
              <a:r>
                <a:rPr lang="en-US" sz="5700" b="1">
                  <a:solidFill>
                    <a:srgbClr val="9179FA"/>
                  </a:solidFill>
                  <a:ea typeface="Open Sauce Medium"/>
                  <a:cs typeface="Open Sauce Medium"/>
                  <a:sym typeface="Open Sauce Medium"/>
                </a:rPr>
                <a:t>진행 현황 및 기획 사항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08437"/>
              <a:ext cx="21640800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9"/>
                </a:lnSpc>
              </a:pPr>
              <a:r>
                <a:rPr lang="en-US" sz="3099">
                  <a:solidFill>
                    <a:srgbClr val="000000"/>
                  </a:solidFill>
                  <a:ea typeface="Open Sauce Light"/>
                  <a:cs typeface="Open Sauce Light"/>
                  <a:sym typeface="Open Sauce Light"/>
                </a:rPr>
                <a:t>항목 별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017076" y="5259861"/>
            <a:ext cx="5528986" cy="42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Engineering(서버 인프라 및 기능 구현)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41937" y="5265711"/>
            <a:ext cx="5631316" cy="42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CHAT(llm 챗봇)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41937" y="6472116"/>
            <a:ext cx="5631316" cy="42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Frontend(대시보드)</a:t>
            </a:r>
          </a:p>
        </p:txBody>
      </p:sp>
      <p:sp>
        <p:nvSpPr>
          <p:cNvPr id="8" name="AutoShape 8"/>
          <p:cNvSpPr/>
          <p:nvPr/>
        </p:nvSpPr>
        <p:spPr>
          <a:xfrm>
            <a:off x="2741937" y="6097831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2741937" y="7304235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>
            <a:off x="9914747" y="6082456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>
            <a:off x="9914747" y="7288861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0373678" y="6472116"/>
            <a:ext cx="5172383" cy="427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 err="1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산출물</a:t>
            </a:r>
            <a:r>
              <a:rPr lang="en-US" sz="2600" dirty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(</a:t>
            </a:r>
            <a:r>
              <a:rPr lang="en-US" sz="2600" dirty="0" err="1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시스템</a:t>
            </a:r>
            <a:r>
              <a:rPr lang="en-US" sz="2600" dirty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 </a:t>
            </a:r>
            <a:r>
              <a:rPr lang="en-US" sz="2600" dirty="0" err="1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구성도</a:t>
            </a:r>
            <a:r>
              <a:rPr lang="en-US" sz="2600" dirty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, </a:t>
            </a:r>
            <a:r>
              <a:rPr lang="en-US" sz="2600" dirty="0" err="1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화면</a:t>
            </a:r>
            <a:r>
              <a:rPr lang="en-US" sz="2600" dirty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 </a:t>
            </a:r>
            <a:r>
              <a:rPr lang="en-US" sz="2600" dirty="0" err="1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설계서</a:t>
            </a:r>
            <a:r>
              <a:rPr lang="en-US" sz="2600" dirty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4781424" y="-4534348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13506576" y="0"/>
                </a:moveTo>
                <a:lnTo>
                  <a:pt x="0" y="0"/>
                </a:lnTo>
                <a:lnTo>
                  <a:pt x="0" y="16009950"/>
                </a:lnTo>
                <a:lnTo>
                  <a:pt x="13506576" y="16009950"/>
                </a:lnTo>
                <a:lnTo>
                  <a:pt x="13506576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433" y="3377338"/>
            <a:ext cx="8149317" cy="3532324"/>
            <a:chOff x="0" y="0"/>
            <a:chExt cx="10865756" cy="4709765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0865756" cy="172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200"/>
                </a:lnSpc>
                <a:spcBef>
                  <a:spcPct val="0"/>
                </a:spcBef>
              </a:pPr>
              <a:r>
                <a:rPr lang="en-US" sz="8500">
                  <a:solidFill>
                    <a:srgbClr val="9179FA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CHAT(LLM 챗봇)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480915"/>
              <a:ext cx="10865756" cy="22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기본 적인 구성요소 구현 완료 </a:t>
              </a:r>
            </a:p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구성 요소 서버와 연결 </a:t>
              </a:r>
            </a:p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챗 답변 마크 다운 적용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416845">
            <a:off x="-1866130" y="7866210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-1237606">
            <a:off x="-5271620" y="-387510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rot="-5400000">
            <a:off x="3995738" y="5138738"/>
            <a:ext cx="102870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434616" y="3567833"/>
            <a:ext cx="8288891" cy="4735029"/>
          </a:xfrm>
          <a:custGeom>
            <a:avLst/>
            <a:gdLst/>
            <a:ahLst/>
            <a:cxnLst/>
            <a:rect l="l" t="t" r="r" b="b"/>
            <a:pathLst>
              <a:path w="8288891" h="4735029">
                <a:moveTo>
                  <a:pt x="0" y="0"/>
                </a:moveTo>
                <a:lnTo>
                  <a:pt x="8288892" y="0"/>
                </a:lnTo>
                <a:lnTo>
                  <a:pt x="8288892" y="4735029"/>
                </a:lnTo>
                <a:lnTo>
                  <a:pt x="0" y="47350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9553575" y="3567833"/>
            <a:ext cx="8455409" cy="4735029"/>
          </a:xfrm>
          <a:custGeom>
            <a:avLst/>
            <a:gdLst/>
            <a:ahLst/>
            <a:cxnLst/>
            <a:rect l="l" t="t" r="r" b="b"/>
            <a:pathLst>
              <a:path w="8455409" h="4735029">
                <a:moveTo>
                  <a:pt x="0" y="0"/>
                </a:moveTo>
                <a:lnTo>
                  <a:pt x="8455409" y="0"/>
                </a:lnTo>
                <a:lnTo>
                  <a:pt x="8455409" y="4735029"/>
                </a:lnTo>
                <a:lnTo>
                  <a:pt x="0" y="47350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60392" y="1340713"/>
            <a:ext cx="6637339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 b="1">
                <a:solidFill>
                  <a:srgbClr val="9179FA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Before </a:t>
            </a:r>
            <a:r>
              <a:rPr lang="en-US" sz="63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</a:p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CHAT(LLM)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14154" y="1283931"/>
            <a:ext cx="6637339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 b="1">
                <a:solidFill>
                  <a:srgbClr val="9179FA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After</a:t>
            </a:r>
            <a:r>
              <a:rPr lang="en-US" sz="63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</a:p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CHAT(LLM)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13655" y="4475289"/>
            <a:ext cx="6930814" cy="2468267"/>
            <a:chOff x="0" y="0"/>
            <a:chExt cx="9241085" cy="329102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346638"/>
              <a:ext cx="9241085" cy="559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241085" cy="559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731375"/>
              <a:ext cx="9241085" cy="559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8797349">
            <a:off x="14983430" y="-4852190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5" y="0"/>
                </a:lnTo>
                <a:lnTo>
                  <a:pt x="10714385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6307" y="-6351348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>
                <a:moveTo>
                  <a:pt x="0" y="0"/>
                </a:moveTo>
                <a:lnTo>
                  <a:pt x="19300614" y="0"/>
                </a:lnTo>
                <a:lnTo>
                  <a:pt x="19300614" y="9966135"/>
                </a:lnTo>
                <a:lnTo>
                  <a:pt x="0" y="9966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V="1">
            <a:off x="-506307" y="6672213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>
                <a:moveTo>
                  <a:pt x="0" y="9966135"/>
                </a:moveTo>
                <a:lnTo>
                  <a:pt x="19300614" y="9966135"/>
                </a:lnTo>
                <a:lnTo>
                  <a:pt x="19300614" y="0"/>
                </a:lnTo>
                <a:lnTo>
                  <a:pt x="0" y="0"/>
                </a:lnTo>
                <a:lnTo>
                  <a:pt x="0" y="99661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3118104" y="3553266"/>
            <a:ext cx="12051792" cy="3029048"/>
            <a:chOff x="0" y="0"/>
            <a:chExt cx="16069056" cy="4038731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6069056" cy="1498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79"/>
                </a:lnSpc>
              </a:pPr>
              <a:r>
                <a:rPr lang="en-US" sz="739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 </a:t>
              </a:r>
              <a:r>
                <a:rPr lang="en-US" sz="7399" b="1">
                  <a:solidFill>
                    <a:srgbClr val="9179FA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Engineering</a:t>
              </a:r>
              <a:r>
                <a:rPr lang="en-US" sz="7399" b="1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  (서버&amp;기능)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05571"/>
              <a:ext cx="16069056" cy="65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491573"/>
              <a:ext cx="16069056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666998" y="5010640"/>
            <a:ext cx="11417724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서버 기능 수정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LSTM 기반 주식 예측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타임아웃 기능 추가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780" y="657206"/>
            <a:ext cx="9319126" cy="894940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33655" y="2627916"/>
            <a:ext cx="7391942" cy="4719972"/>
            <a:chOff x="0" y="0"/>
            <a:chExt cx="9855922" cy="6293296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9855922" cy="1128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5500" b="1">
                  <a:solidFill>
                    <a:srgbClr val="000000"/>
                  </a:solidFill>
                  <a:ea typeface="Open Sauce Medium"/>
                  <a:cs typeface="Open Sauce Medium"/>
                  <a:sym typeface="Open Sauce Medium"/>
                </a:rPr>
                <a:t> </a:t>
              </a:r>
              <a:r>
                <a:rPr lang="en-US" sz="5500" b="1">
                  <a:solidFill>
                    <a:srgbClr val="9976FF"/>
                  </a:solidFill>
                  <a:ea typeface="Open Sauce Medium"/>
                  <a:cs typeface="Open Sauce Medium"/>
                  <a:sym typeface="Open Sauce Medium"/>
                </a:rPr>
                <a:t>LSTM</a:t>
              </a:r>
              <a:r>
                <a:rPr lang="en-US" sz="5500" b="1">
                  <a:solidFill>
                    <a:srgbClr val="000000"/>
                  </a:solidFill>
                  <a:ea typeface="Open Sauce Medium"/>
                  <a:cs typeface="Open Sauce Medium"/>
                  <a:sym typeface="Open Sauce Medium"/>
                </a:rPr>
                <a:t> 기반 백테스트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00918"/>
              <a:ext cx="9855922" cy="596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b="1">
                  <a:solidFill>
                    <a:srgbClr val="000000"/>
                  </a:solidFill>
                  <a:ea typeface="Open Sauce Medium"/>
                  <a:cs typeface="Open Sauce Medium"/>
                  <a:sym typeface="Open Sauce Medium"/>
                </a:rPr>
                <a:t>  FROM JAN 2023 TO JAN 2025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491777"/>
              <a:ext cx="9855922" cy="1801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ea typeface="Open Sauce Light"/>
                  <a:cs typeface="Open Sauce Light"/>
                  <a:sym typeface="Open Sauce Light"/>
                </a:rPr>
                <a:t>머신러닝, 다양한 기준으로 학습.</a:t>
              </a:r>
            </a:p>
            <a:p>
              <a:pPr marL="561341" lvl="1" indent="-280670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ea typeface="Open Sauce Light"/>
                  <a:cs typeface="Open Sauce Light"/>
                  <a:sym typeface="Open Sauce Light"/>
                </a:rPr>
                <a:t>2년동안 실제 지표대로 기업들 백테스트 진행.</a:t>
              </a:r>
            </a:p>
            <a:p>
              <a:pPr marL="561340" lvl="1" indent="-280670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ea typeface="Open Sauce Light"/>
                  <a:cs typeface="Open Sauce Light"/>
                  <a:sym typeface="Open Sauce Light"/>
                </a:rPr>
                <a:t>이동평균선 제일 승률과 수익률 좋았음. 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252909"/>
              <a:ext cx="9855922" cy="0"/>
            </a:xfrm>
            <a:prstGeom prst="line">
              <a:avLst/>
            </a:prstGeom>
            <a:ln w="12700" cap="rnd">
              <a:solidFill>
                <a:srgbClr val="9179F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 rot="1416845">
            <a:off x="-1219113" y="7407653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3"/>
                </a:lnTo>
                <a:lnTo>
                  <a:pt x="0" y="8707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2D436E7F-1256-ED4E-29F2-C2FD2F3E9E51}"/>
                  </a:ext>
                </a:extLst>
              </p14:cNvPr>
              <p14:cNvContentPartPr/>
              <p14:nvPr/>
            </p14:nvContentPartPr>
            <p14:xfrm>
              <a:off x="10468974" y="8642206"/>
              <a:ext cx="680760" cy="20124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2D436E7F-1256-ED4E-29F2-C2FD2F3E9E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06334" y="8579206"/>
                <a:ext cx="806400" cy="3268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085EE89-1905-C2B9-284D-F5D5BC1357BF}"/>
              </a:ext>
            </a:extLst>
          </p:cNvPr>
          <p:cNvSpPr txBox="1"/>
          <p:nvPr/>
        </p:nvSpPr>
        <p:spPr>
          <a:xfrm>
            <a:off x="10612070" y="8496300"/>
            <a:ext cx="119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MACD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-4155032" y="-1664506"/>
            <a:ext cx="16461989" cy="12511111"/>
          </a:xfrm>
          <a:custGeom>
            <a:avLst/>
            <a:gdLst/>
            <a:ahLst/>
            <a:cxnLst/>
            <a:rect l="l" t="t" r="r" b="b"/>
            <a:pathLst>
              <a:path w="16461989" h="12511111">
                <a:moveTo>
                  <a:pt x="16461989" y="0"/>
                </a:moveTo>
                <a:lnTo>
                  <a:pt x="0" y="0"/>
                </a:lnTo>
                <a:lnTo>
                  <a:pt x="0" y="12511112"/>
                </a:lnTo>
                <a:lnTo>
                  <a:pt x="16461989" y="12511112"/>
                </a:lnTo>
                <a:lnTo>
                  <a:pt x="16461989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049892" y="3857625"/>
            <a:ext cx="11323707" cy="2571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dirty="0">
                <a:solidFill>
                  <a:srgbClr val="9976FF"/>
                </a:solidFill>
                <a:latin typeface="+mj-lt"/>
                <a:ea typeface="Open Sauce"/>
                <a:cs typeface="Open Sauce"/>
                <a:sym typeface="Open Sauce"/>
              </a:rPr>
              <a:t>Frontend</a:t>
            </a:r>
            <a:r>
              <a:rPr lang="en-US" sz="8499" dirty="0">
                <a:solidFill>
                  <a:srgbClr val="FFFFFF"/>
                </a:solidFill>
                <a:latin typeface="+mj-lt"/>
                <a:ea typeface="Open Sauce Light"/>
                <a:cs typeface="Open Sauce Light"/>
                <a:sym typeface="Open Sauce Light"/>
              </a:rPr>
              <a:t> (</a:t>
            </a:r>
            <a:r>
              <a:rPr lang="en-US" sz="8499" dirty="0" err="1">
                <a:solidFill>
                  <a:srgbClr val="FFFFFF"/>
                </a:solidFill>
                <a:latin typeface="+mj-lt"/>
                <a:ea typeface="Open Sauce Light"/>
                <a:cs typeface="Open Sauce Light"/>
                <a:sym typeface="Open Sauce Light"/>
              </a:rPr>
              <a:t>대시보드</a:t>
            </a:r>
            <a:r>
              <a:rPr lang="en-US" sz="8499" dirty="0">
                <a:solidFill>
                  <a:srgbClr val="FFFFFF"/>
                </a:solidFill>
                <a:latin typeface="+mj-lt"/>
                <a:ea typeface="Open Sauce Light"/>
                <a:cs typeface="Open Sauce Light"/>
                <a:sym typeface="Open Sauce Light"/>
              </a:rPr>
              <a:t>)</a:t>
            </a:r>
          </a:p>
          <a:p>
            <a:pPr algn="l">
              <a:lnSpc>
                <a:spcPts val="10199"/>
              </a:lnSpc>
            </a:pPr>
            <a:endParaRPr lang="en-US" sz="8499" dirty="0">
              <a:solidFill>
                <a:srgbClr val="FFFFFF"/>
              </a:solidFill>
              <a:latin typeface="+mj-l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049893" y="5337076"/>
            <a:ext cx="9777728" cy="1805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ea typeface="Noto Sans Kr"/>
                <a:cs typeface="Noto Sans Kr"/>
                <a:sym typeface="Noto Sans Kr"/>
              </a:rPr>
              <a:t>주요</a:t>
            </a:r>
            <a:r>
              <a:rPr lang="en-US" sz="3399" dirty="0">
                <a:solidFill>
                  <a:srgbClr val="FFFFFF"/>
                </a:solidFill>
                <a:ea typeface="Noto Sans Kr"/>
                <a:cs typeface="Noto Sans Kr"/>
                <a:sym typeface="Noto Sans Kr"/>
              </a:rPr>
              <a:t> </a:t>
            </a:r>
            <a:r>
              <a:rPr lang="en-US" sz="3399" dirty="0" err="1">
                <a:solidFill>
                  <a:srgbClr val="FFFFFF"/>
                </a:solidFill>
                <a:ea typeface="Noto Sans Kr"/>
                <a:cs typeface="Noto Sans Kr"/>
                <a:sym typeface="Noto Sans Kr"/>
              </a:rPr>
              <a:t>지수</a:t>
            </a:r>
            <a:r>
              <a:rPr lang="en-US" sz="3399" dirty="0">
                <a:solidFill>
                  <a:srgbClr val="FFFFFF"/>
                </a:solidFill>
                <a:ea typeface="Noto Sans Kr"/>
                <a:cs typeface="Noto Sans Kr"/>
                <a:sym typeface="Noto Sans Kr"/>
              </a:rPr>
              <a:t> </a:t>
            </a:r>
            <a:r>
              <a:rPr lang="en-US" sz="3399" dirty="0" err="1">
                <a:solidFill>
                  <a:srgbClr val="FFFFFF"/>
                </a:solidFill>
                <a:ea typeface="Noto Sans Kr"/>
                <a:cs typeface="Noto Sans Kr"/>
                <a:sym typeface="Noto Sans Kr"/>
              </a:rPr>
              <a:t>티커</a:t>
            </a:r>
            <a:r>
              <a:rPr lang="en-US" sz="3399" dirty="0">
                <a:solidFill>
                  <a:srgbClr val="FFFFFF"/>
                </a:solidFill>
                <a:ea typeface="Noto Sans Kr"/>
                <a:cs typeface="Noto Sans Kr"/>
                <a:sym typeface="Noto Sans Kr"/>
              </a:rPr>
              <a:t> </a:t>
            </a:r>
            <a:r>
              <a:rPr lang="en-US" sz="3399" dirty="0" err="1">
                <a:solidFill>
                  <a:srgbClr val="FFFFFF"/>
                </a:solidFill>
                <a:ea typeface="Noto Sans Kr"/>
                <a:cs typeface="Noto Sans Kr"/>
                <a:sym typeface="Noto Sans Kr"/>
              </a:rPr>
              <a:t>추가</a:t>
            </a:r>
            <a:endParaRPr lang="en-US" sz="3399" dirty="0">
              <a:solidFill>
                <a:srgbClr val="FFFFFF"/>
              </a:solidFill>
              <a:ea typeface="Noto Sans Kr"/>
              <a:cs typeface="Noto Sans Kr"/>
              <a:sym typeface="Noto Sans Kr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ea typeface="Noto Sans Kr"/>
                <a:cs typeface="Noto Sans Kr"/>
                <a:sym typeface="Noto Sans Kr"/>
              </a:rPr>
              <a:t>기존</a:t>
            </a:r>
            <a:r>
              <a:rPr lang="en-US" sz="3399" dirty="0">
                <a:solidFill>
                  <a:srgbClr val="FFFFFF"/>
                </a:solidFill>
                <a:ea typeface="Noto Sans Kr"/>
                <a:cs typeface="Noto Sans Kr"/>
                <a:sym typeface="Noto Sans Kr"/>
              </a:rPr>
              <a:t> </a:t>
            </a:r>
            <a:r>
              <a:rPr lang="en-US" sz="3399" dirty="0" err="1">
                <a:solidFill>
                  <a:srgbClr val="FFFFFF"/>
                </a:solidFill>
                <a:ea typeface="Noto Sans Kr"/>
                <a:cs typeface="Noto Sans Kr"/>
                <a:sym typeface="Noto Sans Kr"/>
              </a:rPr>
              <a:t>포트폴리오</a:t>
            </a:r>
            <a:r>
              <a:rPr lang="en-US" sz="3399" dirty="0">
                <a:solidFill>
                  <a:srgbClr val="FFFFFF"/>
                </a:solidFill>
                <a:ea typeface="Noto Sans Kr"/>
                <a:cs typeface="Noto Sans Kr"/>
                <a:sym typeface="Noto Sans Kr"/>
              </a:rPr>
              <a:t> </a:t>
            </a:r>
            <a:r>
              <a:rPr lang="en-US" sz="3399" dirty="0" err="1">
                <a:solidFill>
                  <a:srgbClr val="FFFFFF"/>
                </a:solidFill>
                <a:ea typeface="Noto Sans Kr"/>
                <a:cs typeface="Noto Sans Kr"/>
                <a:sym typeface="Noto Sans Kr"/>
              </a:rPr>
              <a:t>요소</a:t>
            </a:r>
            <a:r>
              <a:rPr lang="en-US" sz="3399" dirty="0">
                <a:solidFill>
                  <a:srgbClr val="FFFFFF"/>
                </a:solidFill>
                <a:ea typeface="Noto Sans Kr"/>
                <a:cs typeface="Noto Sans Kr"/>
                <a:sym typeface="Noto Sans Kr"/>
              </a:rPr>
              <a:t> </a:t>
            </a:r>
            <a:r>
              <a:rPr lang="en-US" sz="3399" dirty="0" err="1">
                <a:solidFill>
                  <a:srgbClr val="FFFFFF"/>
                </a:solidFill>
                <a:ea typeface="Noto Sans Kr"/>
                <a:cs typeface="Noto Sans Kr"/>
                <a:sym typeface="Noto Sans Kr"/>
              </a:rPr>
              <a:t>제거</a:t>
            </a:r>
            <a:endParaRPr lang="en-US" sz="3399" dirty="0">
              <a:solidFill>
                <a:srgbClr val="FFFFFF"/>
              </a:solidFill>
              <a:ea typeface="Noto Sans Kr"/>
              <a:cs typeface="Noto Sans Kr"/>
              <a:sym typeface="Noto Sans Kr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ea typeface="Noto Sans Kr"/>
                <a:cs typeface="Noto Sans Kr"/>
                <a:sym typeface="Noto Sans Kr"/>
              </a:rPr>
              <a:t>추천</a:t>
            </a:r>
            <a:r>
              <a:rPr lang="en-US" sz="3399" dirty="0">
                <a:solidFill>
                  <a:srgbClr val="FFFFFF"/>
                </a:solidFill>
                <a:ea typeface="Noto Sans Kr"/>
                <a:cs typeface="Noto Sans Kr"/>
                <a:sym typeface="Noto Sans Kr"/>
              </a:rPr>
              <a:t> </a:t>
            </a:r>
            <a:r>
              <a:rPr lang="en-US" sz="3399" dirty="0" err="1">
                <a:solidFill>
                  <a:srgbClr val="FFFFFF"/>
                </a:solidFill>
                <a:ea typeface="Noto Sans Kr"/>
                <a:cs typeface="Noto Sans Kr"/>
                <a:sym typeface="Noto Sans Kr"/>
              </a:rPr>
              <a:t>종목</a:t>
            </a:r>
            <a:r>
              <a:rPr lang="en-US" sz="3399" dirty="0">
                <a:solidFill>
                  <a:srgbClr val="FFFFFF"/>
                </a:solidFill>
                <a:ea typeface="Noto Sans Kr"/>
                <a:cs typeface="Noto Sans Kr"/>
                <a:sym typeface="Noto Sans Kr"/>
              </a:rPr>
              <a:t> </a:t>
            </a:r>
            <a:r>
              <a:rPr lang="en-US" sz="3399" dirty="0" err="1">
                <a:solidFill>
                  <a:srgbClr val="FFFFFF"/>
                </a:solidFill>
                <a:ea typeface="Noto Sans Kr"/>
                <a:cs typeface="Noto Sans Kr"/>
                <a:sym typeface="Noto Sans Kr"/>
              </a:rPr>
              <a:t>카드</a:t>
            </a:r>
            <a:r>
              <a:rPr lang="en-US" sz="3399" dirty="0">
                <a:solidFill>
                  <a:srgbClr val="FFFFFF"/>
                </a:solidFill>
                <a:ea typeface="Noto Sans Kr"/>
                <a:cs typeface="Noto Sans Kr"/>
                <a:sym typeface="Noto Sans Kr"/>
              </a:rPr>
              <a:t> 3개 </a:t>
            </a:r>
            <a:r>
              <a:rPr lang="en-US" sz="3399" dirty="0" err="1">
                <a:solidFill>
                  <a:srgbClr val="FFFFFF"/>
                </a:solidFill>
                <a:ea typeface="Noto Sans Kr"/>
                <a:cs typeface="Noto Sans Kr"/>
                <a:sym typeface="Noto Sans Kr"/>
              </a:rPr>
              <a:t>추가</a:t>
            </a:r>
            <a:endParaRPr lang="en-US" sz="3399" dirty="0">
              <a:solidFill>
                <a:srgbClr val="FFFFFF"/>
              </a:solidFill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8248650" y="-3197412"/>
            <a:ext cx="12060782" cy="9166194"/>
          </a:xfrm>
          <a:custGeom>
            <a:avLst/>
            <a:gdLst/>
            <a:ahLst/>
            <a:cxnLst/>
            <a:rect l="l" t="t" r="r" b="b"/>
            <a:pathLst>
              <a:path w="12060782" h="9166194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7811737" y="1385685"/>
            <a:ext cx="9447563" cy="5945304"/>
          </a:xfrm>
          <a:custGeom>
            <a:avLst/>
            <a:gdLst/>
            <a:ahLst/>
            <a:cxnLst/>
            <a:rect l="l" t="t" r="r" b="b"/>
            <a:pathLst>
              <a:path w="9447563" h="5945304">
                <a:moveTo>
                  <a:pt x="0" y="0"/>
                </a:moveTo>
                <a:lnTo>
                  <a:pt x="9447563" y="0"/>
                </a:lnTo>
                <a:lnTo>
                  <a:pt x="9447563" y="5945303"/>
                </a:lnTo>
                <a:lnTo>
                  <a:pt x="0" y="5945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12" r="-631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7811737" y="6639190"/>
            <a:ext cx="9447563" cy="2406504"/>
          </a:xfrm>
          <a:custGeom>
            <a:avLst/>
            <a:gdLst/>
            <a:ahLst/>
            <a:cxnLst/>
            <a:rect l="l" t="t" r="r" b="b"/>
            <a:pathLst>
              <a:path w="9447563" h="2406504">
                <a:moveTo>
                  <a:pt x="0" y="0"/>
                </a:moveTo>
                <a:lnTo>
                  <a:pt x="9447563" y="0"/>
                </a:lnTo>
                <a:lnTo>
                  <a:pt x="9447563" y="2406505"/>
                </a:lnTo>
                <a:lnTo>
                  <a:pt x="0" y="2406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50" r="-225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404735"/>
            <a:ext cx="5636844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7499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Changes in </a:t>
            </a:r>
            <a:r>
              <a:rPr lang="en-US" sz="7499" b="1">
                <a:solidFill>
                  <a:srgbClr val="9179FA"/>
                </a:solidFill>
                <a:ea typeface="Open Sauce Medium"/>
                <a:cs typeface="Open Sauce Medium"/>
                <a:sym typeface="Open Sauce Medium"/>
              </a:rPr>
              <a:t>Dashboard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5881" y="4013476"/>
            <a:ext cx="4927771" cy="222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7351" lvl="1" indent="-273675" algn="l">
              <a:lnSpc>
                <a:spcPts val="3549"/>
              </a:lnSpc>
              <a:buFont typeface="Arial"/>
              <a:buChar char="•"/>
            </a:pPr>
            <a:r>
              <a:rPr lang="en-US" sz="2535" dirty="0" err="1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각</a:t>
            </a:r>
            <a:r>
              <a:rPr lang="en-US" sz="2535" dirty="0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2535" dirty="0" err="1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항목</a:t>
            </a:r>
            <a:r>
              <a:rPr lang="en-US" sz="2535" dirty="0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2535" dirty="0" err="1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에</a:t>
            </a:r>
            <a:r>
              <a:rPr lang="en-US" sz="2535" dirty="0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2535" dirty="0" err="1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대한</a:t>
            </a:r>
            <a:r>
              <a:rPr lang="en-US" sz="2535" dirty="0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2535" dirty="0" err="1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추천</a:t>
            </a:r>
            <a:r>
              <a:rPr lang="en-US" sz="2535" dirty="0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2535" dirty="0" err="1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이유</a:t>
            </a:r>
            <a:endParaRPr lang="en-US" sz="2535" dirty="0">
              <a:solidFill>
                <a:srgbClr val="000000"/>
              </a:solidFill>
              <a:ea typeface="Open Sauce Light"/>
              <a:cs typeface="Open Sauce Light"/>
              <a:sym typeface="Open Sauce Light"/>
            </a:endParaRPr>
          </a:p>
          <a:p>
            <a:pPr marL="547351" lvl="1" indent="-273675" algn="l">
              <a:lnSpc>
                <a:spcPts val="3549"/>
              </a:lnSpc>
              <a:buFont typeface="Arial"/>
              <a:buChar char="•"/>
            </a:pPr>
            <a:r>
              <a:rPr lang="en-US" sz="2535" dirty="0" err="1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다양한</a:t>
            </a:r>
            <a:r>
              <a:rPr lang="en-US" sz="2535" dirty="0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2535" dirty="0" err="1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컴포넌트</a:t>
            </a:r>
            <a:r>
              <a:rPr lang="en-US" sz="2535" dirty="0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2535" dirty="0" err="1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추가</a:t>
            </a:r>
            <a:endParaRPr lang="en-US" sz="2535" dirty="0">
              <a:solidFill>
                <a:srgbClr val="000000"/>
              </a:solidFill>
              <a:ea typeface="Open Sauce Light"/>
              <a:cs typeface="Open Sauce Light"/>
              <a:sym typeface="Open Sauce Light"/>
            </a:endParaRPr>
          </a:p>
          <a:p>
            <a:pPr marL="547351" lvl="1" indent="-273675" algn="l">
              <a:lnSpc>
                <a:spcPts val="3549"/>
              </a:lnSpc>
              <a:buFont typeface="Arial"/>
              <a:buChar char="•"/>
            </a:pPr>
            <a:r>
              <a:rPr lang="en-US" sz="2535" dirty="0" err="1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전체적인</a:t>
            </a:r>
            <a:r>
              <a:rPr lang="en-US" sz="2535" dirty="0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2535" dirty="0" err="1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흐름</a:t>
            </a:r>
            <a:r>
              <a:rPr lang="en-US" sz="2535" dirty="0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2535" dirty="0" err="1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한번에</a:t>
            </a:r>
            <a:r>
              <a:rPr lang="en-US" sz="2535" dirty="0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2535" dirty="0" err="1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보이도록</a:t>
            </a:r>
            <a:r>
              <a:rPr lang="en-US" sz="2535" dirty="0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2535" dirty="0" err="1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설계</a:t>
            </a:r>
            <a:endParaRPr lang="en-US" sz="2535" dirty="0">
              <a:solidFill>
                <a:srgbClr val="000000"/>
              </a:solidFill>
              <a:ea typeface="Open Sauce Light"/>
              <a:cs typeface="Open Sauce Light"/>
              <a:sym typeface="Open Sauce Light"/>
            </a:endParaRPr>
          </a:p>
          <a:p>
            <a:pPr marL="547351" lvl="1" indent="-273675" algn="l">
              <a:lnSpc>
                <a:spcPts val="3549"/>
              </a:lnSpc>
              <a:buFont typeface="Arial"/>
              <a:buChar char="•"/>
            </a:pPr>
            <a:r>
              <a:rPr lang="en-US" sz="2535" dirty="0" err="1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데이터</a:t>
            </a:r>
            <a:r>
              <a:rPr lang="en-US" sz="2535" dirty="0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2535" dirty="0" err="1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연동</a:t>
            </a:r>
            <a:r>
              <a:rPr lang="en-US" sz="2535" dirty="0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2535" dirty="0" err="1">
                <a:solidFill>
                  <a:srgbClr val="000000"/>
                </a:solidFill>
                <a:ea typeface="Open Sauce Light"/>
                <a:cs typeface="Open Sauce Light"/>
                <a:sym typeface="Open Sauce Light"/>
              </a:rPr>
              <a:t>예정</a:t>
            </a:r>
            <a:endParaRPr lang="en-US" sz="2535" dirty="0">
              <a:solidFill>
                <a:srgbClr val="000000"/>
              </a:solidFill>
              <a:ea typeface="Open Sauce Light"/>
              <a:cs typeface="Open Sauce Light"/>
              <a:sym typeface="Open Sauc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913313">
            <a:off x="5628595" y="-4100810"/>
            <a:ext cx="17155205" cy="13942503"/>
          </a:xfrm>
          <a:custGeom>
            <a:avLst/>
            <a:gdLst/>
            <a:ahLst/>
            <a:cxnLst/>
            <a:rect l="l" t="t" r="r" b="b"/>
            <a:pathLst>
              <a:path w="17155205" h="13942503">
                <a:moveTo>
                  <a:pt x="0" y="0"/>
                </a:moveTo>
                <a:lnTo>
                  <a:pt x="17155205" y="0"/>
                </a:lnTo>
                <a:lnTo>
                  <a:pt x="17155205" y="13942503"/>
                </a:lnTo>
                <a:lnTo>
                  <a:pt x="0" y="13942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+mj-lt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301214" y="5393835"/>
            <a:ext cx="12490985" cy="3246482"/>
            <a:chOff x="-1" y="0"/>
            <a:chExt cx="16654646" cy="4328642"/>
          </a:xfrm>
        </p:grpSpPr>
        <p:sp>
          <p:nvSpPr>
            <p:cNvPr id="4" name="TextBox 4"/>
            <p:cNvSpPr txBox="1"/>
            <p:nvPr/>
          </p:nvSpPr>
          <p:spPr>
            <a:xfrm>
              <a:off x="-1" y="0"/>
              <a:ext cx="16654646" cy="31119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120"/>
                </a:lnSpc>
              </a:pPr>
              <a:r>
                <a:rPr lang="en-US" sz="7600" dirty="0" err="1">
                  <a:solidFill>
                    <a:srgbClr val="FFFFFF"/>
                  </a:solidFill>
                  <a:latin typeface="+mj-lt"/>
                  <a:ea typeface="Open Sauce Light"/>
                  <a:cs typeface="Open Sauce Light"/>
                  <a:sym typeface="Open Sauce Light"/>
                </a:rPr>
                <a:t>산출물</a:t>
              </a:r>
              <a:endParaRPr lang="en-US" sz="7600" dirty="0">
                <a:solidFill>
                  <a:srgbClr val="FFFFFF"/>
                </a:solidFill>
                <a:latin typeface="+mj-lt"/>
                <a:ea typeface="Open Sauce Light"/>
                <a:cs typeface="Open Sauce Light"/>
                <a:sym typeface="Open Sauce Light"/>
              </a:endParaRPr>
            </a:p>
            <a:p>
              <a:pPr algn="l">
                <a:lnSpc>
                  <a:spcPts val="9120"/>
                </a:lnSpc>
              </a:pPr>
              <a:r>
                <a:rPr lang="en-US" sz="7600" dirty="0">
                  <a:solidFill>
                    <a:srgbClr val="9179FA"/>
                  </a:solidFill>
                  <a:latin typeface="+mj-lt"/>
                  <a:ea typeface="Open Sauce Light"/>
                  <a:cs typeface="Open Sauce Light"/>
                  <a:sym typeface="Open Sauce Light"/>
                </a:rPr>
                <a:t>(</a:t>
              </a:r>
              <a:r>
                <a:rPr lang="en-US" sz="7600" dirty="0" err="1">
                  <a:solidFill>
                    <a:srgbClr val="9179FA"/>
                  </a:solidFill>
                  <a:latin typeface="+mj-lt"/>
                  <a:ea typeface="Open Sauce Light"/>
                  <a:cs typeface="Open Sauce Light"/>
                  <a:sym typeface="Open Sauce Light"/>
                </a:rPr>
                <a:t>시스템</a:t>
              </a:r>
              <a:r>
                <a:rPr lang="en-US" sz="7600" dirty="0">
                  <a:solidFill>
                    <a:srgbClr val="9179FA"/>
                  </a:solidFill>
                  <a:latin typeface="+mj-lt"/>
                  <a:ea typeface="Open Sauce Light"/>
                  <a:cs typeface="Open Sauce Light"/>
                  <a:sym typeface="Open Sauce Light"/>
                </a:rPr>
                <a:t> </a:t>
              </a:r>
              <a:r>
                <a:rPr lang="en-US" sz="7600" dirty="0" err="1">
                  <a:solidFill>
                    <a:srgbClr val="9179FA"/>
                  </a:solidFill>
                  <a:latin typeface="+mj-lt"/>
                  <a:ea typeface="Open Sauce Light"/>
                  <a:cs typeface="Open Sauce Light"/>
                  <a:sym typeface="Open Sauce Light"/>
                </a:rPr>
                <a:t>구성도</a:t>
              </a:r>
              <a:r>
                <a:rPr lang="en-US" sz="7600" dirty="0">
                  <a:solidFill>
                    <a:srgbClr val="9179FA"/>
                  </a:solidFill>
                  <a:latin typeface="+mj-lt"/>
                  <a:ea typeface="Open Sauce Light"/>
                  <a:cs typeface="Open Sauce Light"/>
                  <a:sym typeface="Open Sauce Light"/>
                </a:rPr>
                <a:t>, </a:t>
              </a:r>
              <a:r>
                <a:rPr lang="en-US" sz="7600" dirty="0" err="1">
                  <a:solidFill>
                    <a:srgbClr val="9179FA"/>
                  </a:solidFill>
                  <a:latin typeface="+mj-lt"/>
                  <a:ea typeface="Open Sauce Light"/>
                  <a:cs typeface="Open Sauce Light"/>
                  <a:sym typeface="Open Sauce Light"/>
                </a:rPr>
                <a:t>화면</a:t>
              </a:r>
              <a:r>
                <a:rPr lang="en-US" sz="7600" dirty="0">
                  <a:solidFill>
                    <a:srgbClr val="9179FA"/>
                  </a:solidFill>
                  <a:latin typeface="+mj-lt"/>
                  <a:ea typeface="Open Sauce Light"/>
                  <a:cs typeface="Open Sauce Light"/>
                  <a:sym typeface="Open Sauce Light"/>
                </a:rPr>
                <a:t> </a:t>
              </a:r>
              <a:r>
                <a:rPr lang="en-US" sz="7600" dirty="0" err="1">
                  <a:solidFill>
                    <a:srgbClr val="9179FA"/>
                  </a:solidFill>
                  <a:latin typeface="+mj-lt"/>
                  <a:ea typeface="Open Sauce Light"/>
                  <a:cs typeface="Open Sauce Light"/>
                  <a:sym typeface="Open Sauce Light"/>
                </a:rPr>
                <a:t>설계서</a:t>
              </a:r>
              <a:r>
                <a:rPr lang="en-US" sz="7600" dirty="0">
                  <a:solidFill>
                    <a:srgbClr val="9179FA"/>
                  </a:solidFill>
                  <a:latin typeface="+mj-lt"/>
                  <a:ea typeface="Open Sauce Light"/>
                  <a:cs typeface="Open Sauce Light"/>
                  <a:sym typeface="Open Sauce Light"/>
                </a:rPr>
                <a:t>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708814"/>
              <a:ext cx="15284498" cy="619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endParaRPr>
                <a:latin typeface="+mj-lt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175</Words>
  <Application>Microsoft Macintosh PowerPoint</Application>
  <PresentationFormat>사용자 지정</PresentationFormat>
  <Paragraphs>41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Noto Sans Kr</vt:lpstr>
      <vt:lpstr>Open Sauce Medium</vt:lpstr>
      <vt:lpstr>Arial</vt:lpstr>
      <vt:lpstr>Open Sauce Light</vt:lpstr>
      <vt:lpstr>Open Sauce</vt:lpstr>
      <vt:lpstr>NanumGothic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Violet Futuristic Modern Pattern 5G Technology Presentation</dc:title>
  <cp:lastModifiedBy>상원 지</cp:lastModifiedBy>
  <cp:revision>3</cp:revision>
  <dcterms:created xsi:type="dcterms:W3CDTF">2006-08-16T00:00:00Z</dcterms:created>
  <dcterms:modified xsi:type="dcterms:W3CDTF">2025-07-28T00:06:03Z</dcterms:modified>
  <dc:identifier>DAGuRZBcnZg</dc:identifier>
</cp:coreProperties>
</file>